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93" r:id="rId33"/>
    <p:sldId id="294" r:id="rId34"/>
    <p:sldId id="295" r:id="rId35"/>
    <p:sldId id="296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2308DBF-0430-4434-906F-4E063C4EC769}">
  <a:tblStyle styleId="{52308DBF-0430-4434-906F-4E063C4EC76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418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b34d841cb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b34d841cb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b59674eaf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b59674eaf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b34d841cb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b34d841cb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b34d841cb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b34d841cb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b59674eaf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b59674eaf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b59674eaf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b59674eaf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00b694040c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00b694040c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00b694040c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00b694040c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b2d03ac2d2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b2d03ac2d2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fff13e632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fff13e6326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fbbc6aa57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fbbc6aa57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00b694040c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00b694040c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fff13e632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fff13e632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fff13e632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fff13e6326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fff13e632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fff13e632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01bb6d58f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01bb6d58f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00b694040c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00b694040c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00b694040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00b694040c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00b694040c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00b694040c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00b69404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00b69404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00b694040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00b694040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b34d841cb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b34d841cb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Char char="●"/>
            </a:pPr>
            <a:r>
              <a:rPr lang="en" sz="1800">
                <a:solidFill>
                  <a:srgbClr val="ADADAD"/>
                </a:solidFill>
              </a:rPr>
              <a:t>Sequence data contain a record of mutations over time</a:t>
            </a:r>
            <a:endParaRPr sz="1800">
              <a:solidFill>
                <a:srgbClr val="ADADAD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Char char="●"/>
            </a:pPr>
            <a:r>
              <a:rPr lang="en" sz="1800">
                <a:solidFill>
                  <a:srgbClr val="ADADAD"/>
                </a:solidFill>
              </a:rPr>
              <a:t>Molecular epidemiology uses the information contained in sequence data to infer evolutionary histories and infer epidemiologically relevant parameters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00b694040c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00b694040c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00b694040c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00b694040c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b2e31323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b2e31323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00b694040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00b694040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00b694040c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00b694040c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00b694040c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00b694040c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00b694040c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00b694040c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00b694040c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00b694040c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b34d841c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b34d841cb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Ducks chickens and people version plz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b2d03ac2d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b2d03ac2d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 i="1">
                <a:solidFill>
                  <a:schemeClr val="dk1"/>
                </a:solidFill>
              </a:rPr>
              <a:t>How do we subsample for Bayesian phylogenetic methods while preserving other key covariates like spatial distance or host diversity?</a:t>
            </a:r>
            <a:endParaRPr sz="1300" b="1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 i="1">
                <a:solidFill>
                  <a:schemeClr val="dk1"/>
                </a:solidFill>
              </a:rPr>
              <a:t>Are you saying our past is our future?</a:t>
            </a:r>
            <a:endParaRPr sz="1300" b="1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00b694040c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00b694040c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b2d03ac2d2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b2d03ac2d2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Model-assisted subsampling strategy using the local cube method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Randomly selects a </a:t>
            </a:r>
            <a:r>
              <a:rPr lang="en" sz="1300" i="1">
                <a:solidFill>
                  <a:schemeClr val="dk1"/>
                </a:solidFill>
              </a:rPr>
              <a:t>well-spread </a:t>
            </a:r>
            <a:r>
              <a:rPr lang="en" sz="1300">
                <a:solidFill>
                  <a:schemeClr val="dk1"/>
                </a:solidFill>
              </a:rPr>
              <a:t>and </a:t>
            </a:r>
            <a:r>
              <a:rPr lang="en" sz="1300" i="1">
                <a:solidFill>
                  <a:schemeClr val="dk1"/>
                </a:solidFill>
              </a:rPr>
              <a:t>balanced</a:t>
            </a:r>
            <a:r>
              <a:rPr lang="en" sz="1300">
                <a:solidFill>
                  <a:schemeClr val="dk1"/>
                </a:solidFill>
              </a:rPr>
              <a:t> subsample across multiple variables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Allows for weighting of sequences to include things like case counts or known biases in sequence availability</a:t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guppy.stott@uga.edu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80"/>
              <a:t>Balanced and Well-spread Subsampling for Better Phylogenetic Inferences in Epidemiology</a:t>
            </a:r>
            <a:endParaRPr sz="398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2024/09/17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Guppy Stott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36"/>
              <a:t>Institute of Bioinformatics, Center for the Ecology of Infectious Diseases, University of Georgia</a:t>
            </a:r>
            <a:endParaRPr sz="2436"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achieve a balanced and well-spread sample?</a:t>
            </a:r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LCUBE method, a “doubly balanced” sampling strategy for efficient analysis of ecological survey data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Initially developed by Grafström and Tillé in 2013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Combines ideas from local pivotal and cube sampling methods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Local pivotal: </a:t>
            </a:r>
            <a:br>
              <a:rPr lang="en"/>
            </a:br>
            <a:r>
              <a:rPr lang="en"/>
              <a:t>Leverages stepwise sample identification, each time you include an element in your sample, you reduce the probability of drawing its neighbors to guaranteed a spread sample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Cube sampling:</a:t>
            </a:r>
            <a:br>
              <a:rPr lang="en"/>
            </a:br>
            <a:r>
              <a:rPr lang="en"/>
              <a:t>Random sampling under a constraint which guarantees (almost) balanced sample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Let’s briefly walk through how this works…</a:t>
            </a:r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311700" y="4701475"/>
            <a:ext cx="2541300" cy="317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2/5: LCUBE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1: Clustering</a:t>
            </a:r>
            <a:endParaRPr/>
          </a:p>
        </p:txBody>
      </p:sp>
      <p:sp>
        <p:nvSpPr>
          <p:cNvPr id="144" name="Google Shape;144;p23"/>
          <p:cNvSpPr txBox="1">
            <a:spLocks noGrp="1"/>
          </p:cNvSpPr>
          <p:nvPr>
            <p:ph type="body" idx="1"/>
          </p:nvPr>
        </p:nvSpPr>
        <p:spPr>
          <a:xfrm>
            <a:off x="3952075" y="1152475"/>
            <a:ext cx="48801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 by creating clusters of </a:t>
            </a:r>
            <a:r>
              <a:rPr lang="en" i="1"/>
              <a:t>p+1</a:t>
            </a:r>
            <a:r>
              <a:rPr lang="en"/>
              <a:t> samples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Where </a:t>
            </a:r>
            <a:r>
              <a:rPr lang="en" i="1"/>
              <a:t>p</a:t>
            </a:r>
            <a:r>
              <a:rPr lang="en"/>
              <a:t> is the number of balancing variables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each cluster, we will perform a CUBE subsampling step</a:t>
            </a:r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1400"/>
            <a:ext cx="3640376" cy="341639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/>
          <p:nvPr/>
        </p:nvSpPr>
        <p:spPr>
          <a:xfrm>
            <a:off x="311700" y="4701475"/>
            <a:ext cx="2541300" cy="317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2/5: LCUBE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each cluster, we use cube sampling</a:t>
            </a:r>
            <a:endParaRPr/>
          </a:p>
        </p:txBody>
      </p:sp>
      <p:sp>
        <p:nvSpPr>
          <p:cNvPr id="153" name="Google Shape;153;p24"/>
          <p:cNvSpPr txBox="1">
            <a:spLocks noGrp="1"/>
          </p:cNvSpPr>
          <p:nvPr>
            <p:ph type="body" idx="1"/>
          </p:nvPr>
        </p:nvSpPr>
        <p:spPr>
          <a:xfrm>
            <a:off x="4425025" y="1152475"/>
            <a:ext cx="4407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Samples in a population can be represented geometrically by an n-dimensional space where n is the total size of the population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this example, we have a population size of 3 with different hosts: pigeon, chicken, and human.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we want a sample of size 2, there are 3 valid points (red)</a:t>
            </a:r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1400"/>
            <a:ext cx="4113336" cy="34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4"/>
          <p:cNvSpPr/>
          <p:nvPr/>
        </p:nvSpPr>
        <p:spPr>
          <a:xfrm>
            <a:off x="311700" y="4701475"/>
            <a:ext cx="2541300" cy="317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2/5: LCUBE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Balancing equations constrain the space</a:t>
            </a:r>
            <a:endParaRPr/>
          </a:p>
        </p:txBody>
      </p:sp>
      <p:sp>
        <p:nvSpPr>
          <p:cNvPr id="162" name="Google Shape;162;p25"/>
          <p:cNvSpPr txBox="1">
            <a:spLocks noGrp="1"/>
          </p:cNvSpPr>
          <p:nvPr>
            <p:ph type="body" idx="1"/>
          </p:nvPr>
        </p:nvSpPr>
        <p:spPr>
          <a:xfrm>
            <a:off x="4425025" y="1152475"/>
            <a:ext cx="44073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leverage a system of balancing equations to generate an intersecting plane (yellow)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plane may intersect a valid sample (e.g. 2 of the red dots) or not</a:t>
            </a:r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1400"/>
            <a:ext cx="4113336" cy="34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5"/>
          <p:cNvSpPr/>
          <p:nvPr/>
        </p:nvSpPr>
        <p:spPr>
          <a:xfrm>
            <a:off x="311700" y="4701475"/>
            <a:ext cx="2541300" cy="317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2/5: LCUBE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random walk maintains “randomness”</a:t>
            </a:r>
            <a:endParaRPr/>
          </a:p>
        </p:txBody>
      </p:sp>
      <p:sp>
        <p:nvSpPr>
          <p:cNvPr id="171" name="Google Shape;171;p26"/>
          <p:cNvSpPr txBox="1">
            <a:spLocks noGrp="1"/>
          </p:cNvSpPr>
          <p:nvPr>
            <p:ph type="body" idx="1"/>
          </p:nvPr>
        </p:nvSpPr>
        <p:spPr>
          <a:xfrm>
            <a:off x="4425050" y="1152475"/>
            <a:ext cx="4407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then use a probability vector directed towards the surface of balancing equations to begin a random walk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wander until we reach an edge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 least one individual will be added to our sample at the end of the random walk</a:t>
            </a:r>
            <a:endParaRPr/>
          </a:p>
        </p:txBody>
      </p:sp>
      <p:sp>
        <p:nvSpPr>
          <p:cNvPr id="172" name="Google Shape;17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113341" cy="34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6"/>
          <p:cNvSpPr/>
          <p:nvPr/>
        </p:nvSpPr>
        <p:spPr>
          <a:xfrm>
            <a:off x="311700" y="4701475"/>
            <a:ext cx="2541300" cy="317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2/5: LCUBE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Then, we repeat for the remaining data points</a:t>
            </a:r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body" idx="1"/>
          </p:nvPr>
        </p:nvSpPr>
        <p:spPr>
          <a:xfrm>
            <a:off x="3952075" y="1152475"/>
            <a:ext cx="48801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clusters of </a:t>
            </a:r>
            <a:r>
              <a:rPr lang="en" i="1"/>
              <a:t>p+1</a:t>
            </a:r>
            <a:r>
              <a:rPr lang="en"/>
              <a:t> samples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Where </a:t>
            </a:r>
            <a:r>
              <a:rPr lang="en" i="1"/>
              <a:t>p</a:t>
            </a:r>
            <a:r>
              <a:rPr lang="en"/>
              <a:t> is the number of balancing variables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Perform a CUBE subsampling step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there are less than </a:t>
            </a:r>
            <a:r>
              <a:rPr lang="en" i="1"/>
              <a:t>p+1</a:t>
            </a:r>
            <a:r>
              <a:rPr lang="en"/>
              <a:t> samples left, perform the “landing phase”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Landing phase “rounds up” according to a linear program that optimizes cost of a sample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Or relaxes the constraint space for large </a:t>
            </a:r>
            <a:r>
              <a:rPr lang="en" i="1"/>
              <a:t>p</a:t>
            </a:r>
            <a:endParaRPr i="1"/>
          </a:p>
        </p:txBody>
      </p:sp>
      <p:sp>
        <p:nvSpPr>
          <p:cNvPr id="181" name="Google Shape;181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640376" cy="341639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7"/>
          <p:cNvSpPr/>
          <p:nvPr/>
        </p:nvSpPr>
        <p:spPr>
          <a:xfrm>
            <a:off x="311700" y="4701475"/>
            <a:ext cx="2541300" cy="317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2/5: LCUBE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for comparison</a:t>
            </a:r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Simulated outbreaks to investigate subsampling impacts</a:t>
            </a:r>
            <a:endParaRPr/>
          </a:p>
        </p:txBody>
      </p:sp>
      <p:sp>
        <p:nvSpPr>
          <p:cNvPr id="195" name="Google Shape;195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Discrete phylogeographic analysis on simulated data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Three different sequencing conditions: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Proportional sampling (every location has the same likelihood of sequencing an isolate)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High and low resource regions (one location has a lower likelihood of sequencing an isolate)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Delayed sampling in a region (one location is more likely to sequence earlier isolates and less likely to have sequences for later isolates)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DiversiTree simulates discrete trait evolution under the MuSSE model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LPhy BEAST generates Beast XML programmatically</a:t>
            </a:r>
            <a:endParaRPr/>
          </a:p>
        </p:txBody>
      </p:sp>
      <p:sp>
        <p:nvSpPr>
          <p:cNvPr id="196" name="Google Shape;19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97" name="Google Shape;197;p29"/>
          <p:cNvSpPr/>
          <p:nvPr/>
        </p:nvSpPr>
        <p:spPr>
          <a:xfrm>
            <a:off x="311700" y="4701475"/>
            <a:ext cx="2541300" cy="317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3/5: Methodology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Discrete trait phylogeographic model for simulation</a:t>
            </a:r>
            <a:endParaRPr/>
          </a:p>
        </p:txBody>
      </p:sp>
      <p:sp>
        <p:nvSpPr>
          <p:cNvPr id="203" name="Google Shape;203;p30"/>
          <p:cNvSpPr txBox="1">
            <a:spLocks noGrp="1"/>
          </p:cNvSpPr>
          <p:nvPr>
            <p:ph type="body" idx="1"/>
          </p:nvPr>
        </p:nvSpPr>
        <p:spPr>
          <a:xfrm>
            <a:off x="4990800" y="1152475"/>
            <a:ext cx="3841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outbreaks originate in Region 1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Diversitree for simulation of a true evolutionary history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Transition rate matrix among 5 populations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Low, medium, and high transition rates</a:t>
            </a:r>
            <a:endParaRPr/>
          </a:p>
        </p:txBody>
      </p:sp>
      <p:sp>
        <p:nvSpPr>
          <p:cNvPr id="204" name="Google Shape;204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05" name="Google Shape;2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685998" cy="328111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0"/>
          <p:cNvSpPr txBox="1"/>
          <p:nvPr/>
        </p:nvSpPr>
        <p:spPr>
          <a:xfrm>
            <a:off x="641125" y="2365125"/>
            <a:ext cx="3918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1</a:t>
            </a:r>
            <a:endParaRPr sz="2400" b="1"/>
          </a:p>
        </p:txBody>
      </p:sp>
      <p:sp>
        <p:nvSpPr>
          <p:cNvPr id="207" name="Google Shape;207;p30"/>
          <p:cNvSpPr txBox="1"/>
          <p:nvPr/>
        </p:nvSpPr>
        <p:spPr>
          <a:xfrm>
            <a:off x="3073175" y="3351025"/>
            <a:ext cx="3918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</a:rPr>
              <a:t>5</a:t>
            </a:r>
            <a:endParaRPr sz="2400" b="1">
              <a:solidFill>
                <a:schemeClr val="lt1"/>
              </a:solidFill>
            </a:endParaRPr>
          </a:p>
        </p:txBody>
      </p:sp>
      <p:sp>
        <p:nvSpPr>
          <p:cNvPr id="208" name="Google Shape;208;p30"/>
          <p:cNvSpPr txBox="1"/>
          <p:nvPr/>
        </p:nvSpPr>
        <p:spPr>
          <a:xfrm>
            <a:off x="1636950" y="3303975"/>
            <a:ext cx="3918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</a:rPr>
              <a:t>2</a:t>
            </a:r>
            <a:endParaRPr sz="2400" b="1">
              <a:solidFill>
                <a:schemeClr val="lt1"/>
              </a:solidFill>
            </a:endParaRPr>
          </a:p>
        </p:txBody>
      </p:sp>
      <p:sp>
        <p:nvSpPr>
          <p:cNvPr id="209" name="Google Shape;209;p30"/>
          <p:cNvSpPr txBox="1"/>
          <p:nvPr/>
        </p:nvSpPr>
        <p:spPr>
          <a:xfrm>
            <a:off x="2402000" y="1966125"/>
            <a:ext cx="3918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</a:rPr>
              <a:t>3</a:t>
            </a:r>
            <a:endParaRPr sz="2400" b="1">
              <a:solidFill>
                <a:schemeClr val="lt1"/>
              </a:solidFill>
            </a:endParaRPr>
          </a:p>
        </p:txBody>
      </p:sp>
      <p:sp>
        <p:nvSpPr>
          <p:cNvPr id="210" name="Google Shape;210;p30"/>
          <p:cNvSpPr txBox="1"/>
          <p:nvPr/>
        </p:nvSpPr>
        <p:spPr>
          <a:xfrm>
            <a:off x="3793975" y="2258275"/>
            <a:ext cx="3918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</a:rPr>
              <a:t>4</a:t>
            </a:r>
            <a:endParaRPr sz="2400" b="1">
              <a:solidFill>
                <a:schemeClr val="lt1"/>
              </a:solidFill>
            </a:endParaRPr>
          </a:p>
        </p:txBody>
      </p:sp>
      <p:sp>
        <p:nvSpPr>
          <p:cNvPr id="211" name="Google Shape;211;p30"/>
          <p:cNvSpPr/>
          <p:nvPr/>
        </p:nvSpPr>
        <p:spPr>
          <a:xfrm>
            <a:off x="311700" y="4701475"/>
            <a:ext cx="2541300" cy="317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3/5: Methodology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Nextflow workflow diagram</a:t>
            </a:r>
            <a:endParaRPr/>
          </a:p>
        </p:txBody>
      </p:sp>
      <p:sp>
        <p:nvSpPr>
          <p:cNvPr id="217" name="Google Shape;217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18" name="Google Shape;218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19" name="Google Shape;21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638" y="1152475"/>
            <a:ext cx="6930721" cy="34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1"/>
          <p:cNvSpPr/>
          <p:nvPr/>
        </p:nvSpPr>
        <p:spPr>
          <a:xfrm>
            <a:off x="311700" y="4701475"/>
            <a:ext cx="2541300" cy="317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3/5: Methodology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to Expect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Brief introduction and motivation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LCUBE subsampling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Methodology for comparison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Results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AutoNum type="arabicPeriod"/>
            </a:pPr>
            <a:r>
              <a:rPr lang="en"/>
              <a:t>Conclusions and future work</a:t>
            </a:r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26" name="Google Shape;22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topologically, trees were fairly similar…</a:t>
            </a:r>
            <a:endParaRPr/>
          </a:p>
        </p:txBody>
      </p:sp>
      <p:sp>
        <p:nvSpPr>
          <p:cNvPr id="232" name="Google Shape;232;p33"/>
          <p:cNvSpPr txBox="1">
            <a:spLocks noGrp="1"/>
          </p:cNvSpPr>
          <p:nvPr>
            <p:ph type="body" idx="1"/>
          </p:nvPr>
        </p:nvSpPr>
        <p:spPr>
          <a:xfrm>
            <a:off x="3802350" y="1152475"/>
            <a:ext cx="5030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Shared information: proportion of information shared with the true tree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Absent information: proportion of information missing from the tree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Misinformation: proportion of information that is false compared to true tree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three subsampling strategies lead to trees with well-resolved topologies.</a:t>
            </a:r>
            <a:endParaRPr/>
          </a:p>
        </p:txBody>
      </p:sp>
      <p:sp>
        <p:nvSpPr>
          <p:cNvPr id="233" name="Google Shape;23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34" name="Google Shape;2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490659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3"/>
          <p:cNvSpPr/>
          <p:nvPr/>
        </p:nvSpPr>
        <p:spPr>
          <a:xfrm>
            <a:off x="311700" y="4701475"/>
            <a:ext cx="2541300" cy="317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4/5: Results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were differences in our ability to infer transition rates</a:t>
            </a:r>
            <a:endParaRPr/>
          </a:p>
        </p:txBody>
      </p:sp>
      <p:sp>
        <p:nvSpPr>
          <p:cNvPr id="241" name="Google Shape;241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9367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LCUBE performs at least as well as other methods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LCUBE outperforms other subsampling schemes under complex sequencing scenarios</a:t>
            </a:r>
            <a:endParaRPr/>
          </a:p>
        </p:txBody>
      </p:sp>
      <p:sp>
        <p:nvSpPr>
          <p:cNvPr id="242" name="Google Shape;242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243" name="Google Shape;24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8350" y="1152475"/>
            <a:ext cx="5583947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4"/>
          <p:cNvSpPr txBox="1"/>
          <p:nvPr/>
        </p:nvSpPr>
        <p:spPr>
          <a:xfrm>
            <a:off x="6618125" y="1310800"/>
            <a:ext cx="192300" cy="33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</a:t>
            </a:r>
            <a:endParaRPr sz="1000"/>
          </a:p>
        </p:txBody>
      </p:sp>
      <p:sp>
        <p:nvSpPr>
          <p:cNvPr id="245" name="Google Shape;245;p34"/>
          <p:cNvSpPr txBox="1"/>
          <p:nvPr/>
        </p:nvSpPr>
        <p:spPr>
          <a:xfrm>
            <a:off x="8201775" y="1310800"/>
            <a:ext cx="1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</a:t>
            </a:r>
            <a:endParaRPr sz="1000"/>
          </a:p>
        </p:txBody>
      </p:sp>
      <p:sp>
        <p:nvSpPr>
          <p:cNvPr id="246" name="Google Shape;246;p34"/>
          <p:cNvSpPr/>
          <p:nvPr/>
        </p:nvSpPr>
        <p:spPr>
          <a:xfrm>
            <a:off x="311700" y="4701475"/>
            <a:ext cx="2541300" cy="317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4/5: Results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Changes to sequencing scenario can bias our estimates</a:t>
            </a:r>
            <a:endParaRPr/>
          </a:p>
        </p:txBody>
      </p:sp>
      <p:sp>
        <p:nvSpPr>
          <p:cNvPr id="252" name="Google Shape;252;p35"/>
          <p:cNvSpPr txBox="1">
            <a:spLocks noGrp="1"/>
          </p:cNvSpPr>
          <p:nvPr>
            <p:ph type="body" idx="1"/>
          </p:nvPr>
        </p:nvSpPr>
        <p:spPr>
          <a:xfrm>
            <a:off x="6598475" y="1152475"/>
            <a:ext cx="2233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Point estimates of transition rates may be biased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uncertainty in our estimates is better captured by LCUBE</a:t>
            </a:r>
            <a:endParaRPr/>
          </a:p>
        </p:txBody>
      </p:sp>
      <p:sp>
        <p:nvSpPr>
          <p:cNvPr id="253" name="Google Shape;253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254" name="Google Shape;25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6286764" cy="341640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5"/>
          <p:cNvSpPr/>
          <p:nvPr/>
        </p:nvSpPr>
        <p:spPr>
          <a:xfrm>
            <a:off x="5777550" y="2678600"/>
            <a:ext cx="249300" cy="9975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5"/>
          <p:cNvSpPr/>
          <p:nvPr/>
        </p:nvSpPr>
        <p:spPr>
          <a:xfrm>
            <a:off x="4227325" y="2308525"/>
            <a:ext cx="249300" cy="1104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5"/>
          <p:cNvSpPr/>
          <p:nvPr/>
        </p:nvSpPr>
        <p:spPr>
          <a:xfrm>
            <a:off x="1950450" y="2799725"/>
            <a:ext cx="249300" cy="8751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5"/>
          <p:cNvSpPr/>
          <p:nvPr/>
        </p:nvSpPr>
        <p:spPr>
          <a:xfrm>
            <a:off x="2306650" y="2400775"/>
            <a:ext cx="249300" cy="12285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5"/>
          <p:cNvSpPr/>
          <p:nvPr/>
        </p:nvSpPr>
        <p:spPr>
          <a:xfrm>
            <a:off x="311700" y="4701475"/>
            <a:ext cx="2541300" cy="317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4/5: Results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LCUBE subsampling preserves major features of the tree</a:t>
            </a:r>
            <a:endParaRPr/>
          </a:p>
        </p:txBody>
      </p:sp>
      <p:sp>
        <p:nvSpPr>
          <p:cNvPr id="265" name="Google Shape;265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266" name="Google Shape;266;p36"/>
          <p:cNvPicPr preferRelativeResize="0"/>
          <p:nvPr/>
        </p:nvPicPr>
        <p:blipFill rotWithShape="1">
          <a:blip r:embed="rId3">
            <a:alphaModFix/>
          </a:blip>
          <a:srcRect l="26136" r="14257"/>
          <a:stretch/>
        </p:blipFill>
        <p:spPr>
          <a:xfrm>
            <a:off x="840625" y="1152475"/>
            <a:ext cx="3448001" cy="341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6"/>
          <p:cNvPicPr preferRelativeResize="0"/>
          <p:nvPr/>
        </p:nvPicPr>
        <p:blipFill rotWithShape="1">
          <a:blip r:embed="rId4">
            <a:alphaModFix/>
          </a:blip>
          <a:srcRect l="27362"/>
          <a:stretch/>
        </p:blipFill>
        <p:spPr>
          <a:xfrm>
            <a:off x="4977700" y="1139925"/>
            <a:ext cx="4201926" cy="3401076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6"/>
          <p:cNvSpPr/>
          <p:nvPr/>
        </p:nvSpPr>
        <p:spPr>
          <a:xfrm>
            <a:off x="311700" y="4701475"/>
            <a:ext cx="2541300" cy="317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4/5: Results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74" name="Google Shape;274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takeaways</a:t>
            </a:r>
            <a:endParaRPr/>
          </a:p>
        </p:txBody>
      </p:sp>
      <p:sp>
        <p:nvSpPr>
          <p:cNvPr id="280" name="Google Shape;280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Transition rate estimates between locations are impacted by sequencing scenario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Simple random sampling and stratified random sampling can both lead to consistent, yet biased estimates of transition rates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LCUBE provides point estimates that capture more of the true variation in the available data</a:t>
            </a:r>
            <a:endParaRPr/>
          </a:p>
        </p:txBody>
      </p:sp>
      <p:sp>
        <p:nvSpPr>
          <p:cNvPr id="281" name="Google Shape;281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82" name="Google Shape;282;p38"/>
          <p:cNvSpPr/>
          <p:nvPr/>
        </p:nvSpPr>
        <p:spPr>
          <a:xfrm>
            <a:off x="311700" y="4701475"/>
            <a:ext cx="2541300" cy="317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5/5: Conclusions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288" name="Google Shape;288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GeoSSE model to simulate continuous phylogeography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Investigate proportion of tree which accurately infers location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Integrate features like predicted antigenic distance and host distance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additional data like outbreak size to weight sample inclusion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b="1"/>
              <a:t>Build a user-friendly interface for subsampling to improve adoption</a:t>
            </a:r>
            <a:endParaRPr b="1"/>
          </a:p>
        </p:txBody>
      </p:sp>
      <p:sp>
        <p:nvSpPr>
          <p:cNvPr id="289" name="Google Shape;289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90" name="Google Shape;290;p39"/>
          <p:cNvSpPr/>
          <p:nvPr/>
        </p:nvSpPr>
        <p:spPr>
          <a:xfrm>
            <a:off x="311700" y="4701475"/>
            <a:ext cx="2541300" cy="317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5/5: Conclusions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work: A GUI applet for LCUBE subsampling</a:t>
            </a:r>
            <a:endParaRPr/>
          </a:p>
        </p:txBody>
      </p:sp>
      <p:sp>
        <p:nvSpPr>
          <p:cNvPr id="296" name="Google Shape;296;p40"/>
          <p:cNvSpPr txBox="1">
            <a:spLocks noGrp="1"/>
          </p:cNvSpPr>
          <p:nvPr>
            <p:ph type="body" idx="1"/>
          </p:nvPr>
        </p:nvSpPr>
        <p:spPr>
          <a:xfrm>
            <a:off x="6352525" y="1152475"/>
            <a:ext cx="24798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Developing a user-friendly interface for  subsampling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Allows user to easily swap between subsampling strategies</a:t>
            </a:r>
            <a:endParaRPr/>
          </a:p>
        </p:txBody>
      </p:sp>
      <p:sp>
        <p:nvSpPr>
          <p:cNvPr id="297" name="Google Shape;29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298" name="Google Shape;29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6040833" cy="34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0"/>
          <p:cNvSpPr/>
          <p:nvPr/>
        </p:nvSpPr>
        <p:spPr>
          <a:xfrm>
            <a:off x="311700" y="4701475"/>
            <a:ext cx="2541300" cy="317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5/5: Conclusions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Acknowledgements</a:t>
            </a:r>
            <a:endParaRPr/>
          </a:p>
        </p:txBody>
      </p:sp>
      <p:sp>
        <p:nvSpPr>
          <p:cNvPr id="305" name="Google Shape;305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Bahl Lab (Applied Molecular Epidemiology Research Group)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Leke Lyu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Gabriella Veytsel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Cody Dailey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Justin Bahl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Stephani Mock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PIPP Phase I Research Group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Barbara Han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Hailey Robertson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Ellie Graeden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John Drake</a:t>
            </a:r>
            <a:endParaRPr/>
          </a:p>
        </p:txBody>
      </p:sp>
      <p:sp>
        <p:nvSpPr>
          <p:cNvPr id="306" name="Google Shape;306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07" name="Google Shape;307;p4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Institute of Bioinformatics Staff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April King Mosley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Sandra Getz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Jara Usherwood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My dissertation committee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Amy Winter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Mandev Gill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Liang Liu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08" name="Google Shape;30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3799" y="3473449"/>
            <a:ext cx="1868649" cy="10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8374" y="3473449"/>
            <a:ext cx="1095425" cy="10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2950" y="3473444"/>
            <a:ext cx="1095425" cy="1100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phylogenetic inference?</a:t>
            </a:r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311700" y="2987625"/>
            <a:ext cx="8520600" cy="16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viruses replicate, errors are made and recorded in their genomes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Sequence data provide a record of pathogens’ evolutionary history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By applying substitution models and phylogenetic inference, we can test hypotheses about their spread, epidemiologic parameter estimates, and origins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5000" y="1110113"/>
            <a:ext cx="1600200" cy="1624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 rotWithShape="1">
          <a:blip r:embed="rId4">
            <a:alphaModFix/>
          </a:blip>
          <a:srcRect l="3350" r="18181"/>
          <a:stretch/>
        </p:blipFill>
        <p:spPr>
          <a:xfrm>
            <a:off x="4518500" y="1156163"/>
            <a:ext cx="2202200" cy="1532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5">
            <a:alphaModFix/>
          </a:blip>
          <a:srcRect l="6698" t="2905" r="6087" b="13615"/>
          <a:stretch/>
        </p:blipFill>
        <p:spPr>
          <a:xfrm>
            <a:off x="7094000" y="1221575"/>
            <a:ext cx="1860001" cy="140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1017725"/>
            <a:ext cx="1860000" cy="1809327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2208788" y="1763838"/>
            <a:ext cx="299100" cy="317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4182300" y="1763825"/>
            <a:ext cx="299100" cy="317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6757800" y="1763813"/>
            <a:ext cx="299100" cy="317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311700" y="4701475"/>
            <a:ext cx="2541300" cy="317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1/5: Introduction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316" name="Google Shape;316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Phylogenetics can provide a lens into the lived history of a virus, but working with large datasets can prove computationally intractable 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Transition rate estimates between locations are impacted by sequencing scenario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Simple random sampling and stratified random sampling can both lead to consistent, yet biased estimates of transition rates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LCUBE provides point estimates that capture more of the true variation in the available data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Future work will focus on creating a GUI for easier use of LCUBE and extending our test cases</a:t>
            </a:r>
            <a:endParaRPr/>
          </a:p>
        </p:txBody>
      </p:sp>
      <p:sp>
        <p:nvSpPr>
          <p:cNvPr id="317" name="Google Shape;317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318" name="Google Shape;318;p42"/>
          <p:cNvSpPr/>
          <p:nvPr/>
        </p:nvSpPr>
        <p:spPr>
          <a:xfrm>
            <a:off x="311700" y="4701475"/>
            <a:ext cx="2541300" cy="317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5/5: Conclusions</a:t>
            </a:r>
            <a:endParaRPr/>
          </a:p>
        </p:txBody>
      </p:sp>
      <p:sp>
        <p:nvSpPr>
          <p:cNvPr id="319" name="Google Shape;319;p42"/>
          <p:cNvSpPr txBox="1"/>
          <p:nvPr/>
        </p:nvSpPr>
        <p:spPr>
          <a:xfrm>
            <a:off x="3362450" y="4629175"/>
            <a:ext cx="491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guppy.stott@uga.edu</a:t>
            </a:r>
            <a:r>
              <a:rPr lang="en" sz="1800">
                <a:solidFill>
                  <a:schemeClr val="lt2"/>
                </a:solidFill>
              </a:rPr>
              <a:t> (Guppy Stott, they/them)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325" name="Google Shape;325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DAG and Model Description</a:t>
            </a:r>
            <a:endParaRPr/>
          </a:p>
        </p:txBody>
      </p:sp>
      <p:sp>
        <p:nvSpPr>
          <p:cNvPr id="379" name="Google Shape;379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80" name="Google Shape;380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381" name="Google Shape;38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5038" y="1085100"/>
            <a:ext cx="5753915" cy="355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0513" y="1085100"/>
            <a:ext cx="5162963" cy="364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Block</a:t>
            </a:r>
            <a:endParaRPr/>
          </a:p>
        </p:txBody>
      </p:sp>
      <p:sp>
        <p:nvSpPr>
          <p:cNvPr id="388" name="Google Shape;388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89" name="Google Shape;38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800" y="1085100"/>
            <a:ext cx="6524389" cy="3551150"/>
          </a:xfrm>
          <a:prstGeom prst="rect">
            <a:avLst/>
          </a:prstGeom>
          <a:noFill/>
          <a:ln w="3810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90" name="Google Shape;390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Block (Sequence Evolution)</a:t>
            </a:r>
            <a:endParaRPr/>
          </a:p>
        </p:txBody>
      </p:sp>
      <p:sp>
        <p:nvSpPr>
          <p:cNvPr id="396" name="Google Shape;396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97" name="Google Shape;39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300" y="1331175"/>
            <a:ext cx="8491400" cy="2481150"/>
          </a:xfrm>
          <a:prstGeom prst="rect">
            <a:avLst/>
          </a:prstGeom>
          <a:noFill/>
          <a:ln w="3810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98" name="Google Shape;398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Block (Discrete Geography)</a:t>
            </a:r>
            <a:endParaRPr/>
          </a:p>
        </p:txBody>
      </p:sp>
      <p:sp>
        <p:nvSpPr>
          <p:cNvPr id="404" name="Google Shape;404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05" name="Google Shape;40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12" y="1153762"/>
            <a:ext cx="8901776" cy="2835975"/>
          </a:xfrm>
          <a:prstGeom prst="rect">
            <a:avLst/>
          </a:prstGeom>
          <a:noFill/>
          <a:ln w="3810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6" name="Google Shape;406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rapid growth in sequence data has created challenges</a:t>
            </a: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4735650" y="1152475"/>
            <a:ext cx="40968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data proves challenging for computationally complex methods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growth in available data is not uniform across regions, host, or other covariates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423952" cy="34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/>
          <p:nvPr/>
        </p:nvSpPr>
        <p:spPr>
          <a:xfrm>
            <a:off x="311700" y="4701475"/>
            <a:ext cx="2541300" cy="317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1/5: Introduction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approaches for addressing this challenge vary</a:t>
            </a:r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Modifications to the Bayesian inference methods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Simpler models or heuristic estimates to make computation more tractable (e.g., approximate Bayesian computation)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More complex models which help reduce the impact of biased input data  (e.g., structured coalescent)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Methods for updating existing phylogenetic analyses with new data (e.g.,“online” updates to phylodynamic models found in Beast 2)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Modified maximum likelihood methods to give users a balance between the features of each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Better subsampling choices to make our data more informative.</a:t>
            </a: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96" name="Google Shape;96;p17"/>
          <p:cNvSpPr/>
          <p:nvPr/>
        </p:nvSpPr>
        <p:spPr>
          <a:xfrm>
            <a:off x="311700" y="4701475"/>
            <a:ext cx="2541300" cy="317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1/5: Introduction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311700" y="173200"/>
            <a:ext cx="8520600" cy="84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does subsampling for Bayesian phylogenetics pose a unique challenge?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1"/>
          </p:nvPr>
        </p:nvSpPr>
        <p:spPr>
          <a:xfrm>
            <a:off x="6121375" y="1152475"/>
            <a:ext cx="2710800" cy="36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Publicly available sequence data are convenience samples, not representative ones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Subsamples not taking into account population structure may lead to biased estimates</a:t>
            </a:r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14400"/>
            <a:ext cx="5940372" cy="330374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/>
          <p:nvPr/>
        </p:nvSpPr>
        <p:spPr>
          <a:xfrm>
            <a:off x="311700" y="4701475"/>
            <a:ext cx="2541300" cy="317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1/5: Introduction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the existing landscape of subsampling tools?</a:t>
            </a:r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aphicFrame>
        <p:nvGraphicFramePr>
          <p:cNvPr id="112" name="Google Shape;112;p19"/>
          <p:cNvGraphicFramePr/>
          <p:nvPr/>
        </p:nvGraphicFramePr>
        <p:xfrm>
          <a:off x="571525" y="1281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{52308DBF-0430-4434-906F-4E063C4EC769}</a:tableStyleId>
              </a:tblPr>
              <a:tblGrid>
                <a:gridCol w="15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2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2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2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2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2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42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TARDIS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PARNAS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PDA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CovSampler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Subsampler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</a:rPr>
                        <a:t>PAST </a:t>
                      </a:r>
                      <a:endParaRPr sz="1200" b="1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</a:rPr>
                        <a:t>(our tool)</a:t>
                      </a:r>
                      <a:endParaRPr sz="1200" b="1">
                        <a:solidFill>
                          <a:srgbClr val="FFFFFF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4D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Genetic Diversity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+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+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+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+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-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+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C7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Temporal Spread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+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-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-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+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-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+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C7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Proportional to Outbreak Size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-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-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-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-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+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-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Weighting (e.g. predicted fitness)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-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+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-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-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-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+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C7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2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Host Taxonomic Distance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-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-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-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-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-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+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C7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</a:rPr>
                        <a:t>Spatial Distance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-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-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-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+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-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+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C7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3" name="Google Shape;113;p19"/>
          <p:cNvSpPr/>
          <p:nvPr/>
        </p:nvSpPr>
        <p:spPr>
          <a:xfrm>
            <a:off x="311700" y="4701475"/>
            <a:ext cx="2541300" cy="317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1/5: Introduction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LCUBE Subsampling</a:t>
            </a:r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a desirable subsample?</a:t>
            </a:r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650" y="1268350"/>
            <a:ext cx="4220350" cy="260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68350"/>
            <a:ext cx="4220351" cy="26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/>
          <p:nvPr/>
        </p:nvSpPr>
        <p:spPr>
          <a:xfrm>
            <a:off x="337475" y="1234025"/>
            <a:ext cx="4220400" cy="2714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Well spread samples, like you would expect, are samples that include all the extreme values while not neglecting intermediate values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9" name="Google Shape;129;p21"/>
          <p:cNvSpPr/>
          <p:nvPr/>
        </p:nvSpPr>
        <p:spPr>
          <a:xfrm>
            <a:off x="4474650" y="1234025"/>
            <a:ext cx="4317600" cy="2714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Balanced samples have the property that for each covariate, the mean generated from the sample is equal to (or close to equal to) the mean generated from the full population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0" name="Google Shape;130;p21"/>
          <p:cNvSpPr/>
          <p:nvPr/>
        </p:nvSpPr>
        <p:spPr>
          <a:xfrm>
            <a:off x="311700" y="4701475"/>
            <a:ext cx="2541300" cy="317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2/5: LCUBE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1526</Words>
  <Application>Microsoft Office PowerPoint</Application>
  <PresentationFormat>On-screen Show (16:9)</PresentationFormat>
  <Paragraphs>260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7" baseType="lpstr">
      <vt:lpstr>Arial</vt:lpstr>
      <vt:lpstr>Simple Dark</vt:lpstr>
      <vt:lpstr>Balanced and Well-spread Subsampling for Better Phylogenetic Inferences in Epidemiology</vt:lpstr>
      <vt:lpstr>What to Expect</vt:lpstr>
      <vt:lpstr>What is phylogenetic inference?</vt:lpstr>
      <vt:lpstr>The rapid growth in sequence data has created challenges</vt:lpstr>
      <vt:lpstr>The approaches for addressing this challenge vary</vt:lpstr>
      <vt:lpstr>Why does subsampling for Bayesian phylogenetics pose a unique challenge?  </vt:lpstr>
      <vt:lpstr>What about the existing landscape of subsampling tools?</vt:lpstr>
      <vt:lpstr>LCUBE Subsampling</vt:lpstr>
      <vt:lpstr>What makes a desirable subsample?</vt:lpstr>
      <vt:lpstr>How do we achieve a balanced and well-spread sample?</vt:lpstr>
      <vt:lpstr>Phase 1: Clustering</vt:lpstr>
      <vt:lpstr>For each cluster, we use cube sampling</vt:lpstr>
      <vt:lpstr>Balancing equations constrain the space</vt:lpstr>
      <vt:lpstr>A random walk maintains “randomness”</vt:lpstr>
      <vt:lpstr>Then, we repeat for the remaining data points</vt:lpstr>
      <vt:lpstr>Methodology for comparison</vt:lpstr>
      <vt:lpstr>Simulated outbreaks to investigate subsampling impacts</vt:lpstr>
      <vt:lpstr>Discrete trait phylogeographic model for simulation</vt:lpstr>
      <vt:lpstr>Our Nextflow workflow diagram</vt:lpstr>
      <vt:lpstr>Results</vt:lpstr>
      <vt:lpstr>While topologically, trees were fairly similar…</vt:lpstr>
      <vt:lpstr>There were differences in our ability to infer transition rates</vt:lpstr>
      <vt:lpstr>Changes to sequencing scenario can bias our estimates</vt:lpstr>
      <vt:lpstr>LCUBE subsampling preserves major features of the tree</vt:lpstr>
      <vt:lpstr>Conclusions</vt:lpstr>
      <vt:lpstr>Key takeaways</vt:lpstr>
      <vt:lpstr>Next Steps</vt:lpstr>
      <vt:lpstr>Future work: A GUI applet for LCUBE subsampling</vt:lpstr>
      <vt:lpstr>Acknowledgements</vt:lpstr>
      <vt:lpstr>Summary</vt:lpstr>
      <vt:lpstr>Appendix</vt:lpstr>
      <vt:lpstr>DAG and Model Description</vt:lpstr>
      <vt:lpstr>Data Block</vt:lpstr>
      <vt:lpstr>Model Block (Sequence Evolution)</vt:lpstr>
      <vt:lpstr>Model Block (Discrete Geography)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Guppy Loring Stott</cp:lastModifiedBy>
  <cp:revision>1</cp:revision>
  <dcterms:modified xsi:type="dcterms:W3CDTF">2024-09-17T18:15:22Z</dcterms:modified>
</cp:coreProperties>
</file>